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0" r:id="rId4"/>
    <p:sldId id="268" r:id="rId5"/>
    <p:sldId id="269" r:id="rId6"/>
    <p:sldId id="273" r:id="rId7"/>
    <p:sldId id="271" r:id="rId8"/>
    <p:sldId id="258" r:id="rId9"/>
    <p:sldId id="257" r:id="rId10"/>
    <p:sldId id="260" r:id="rId11"/>
    <p:sldId id="259" r:id="rId12"/>
    <p:sldId id="266" r:id="rId13"/>
    <p:sldId id="261" r:id="rId14"/>
    <p:sldId id="262" r:id="rId15"/>
    <p:sldId id="267" r:id="rId16"/>
    <p:sldId id="264" r:id="rId17"/>
    <p:sldId id="278" r:id="rId18"/>
    <p:sldId id="276" r:id="rId19"/>
    <p:sldId id="277" r:id="rId20"/>
    <p:sldId id="274" r:id="rId21"/>
    <p:sldId id="272" r:id="rId22"/>
    <p:sldId id="275" r:id="rId23"/>
    <p:sldId id="279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22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977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0218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473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392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927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397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81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063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2474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088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79207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968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09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87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090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831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8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536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477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383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139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744C-E69E-406D-B5AE-BA60ED2514B4}" type="datetimeFigureOut">
              <a:rPr lang="pt-BR" smtClean="0"/>
              <a:t>09/04/2013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2E119-926A-4FDA-9934-44D70C03B7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810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8744C-E69E-406D-B5AE-BA60ED2514B4}" type="datetimeFigureOut">
              <a:rPr lang="pt-BR">
                <a:solidFill>
                  <a:prstClr val="black">
                    <a:tint val="75000"/>
                  </a:prstClr>
                </a:solidFill>
              </a:rPr>
              <a:pPr/>
              <a:t>09/04/2013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2E119-926A-4FDA-9934-44D70C03B760}" type="slidenum">
              <a:rPr lang="pt-BR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43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aon.com/versiculo/lucas_18_1-8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aon.com/versiculo/lucas_18_1-8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828567" cy="6624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7644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84976" cy="1944216"/>
          </a:xfrm>
        </p:spPr>
        <p:txBody>
          <a:bodyPr>
            <a:normAutofit/>
          </a:bodyPr>
          <a:lstStyle/>
          <a:p>
            <a:r>
              <a:rPr lang="pt-BR" sz="3600" b="1" dirty="0" smtClean="0"/>
              <a:t>PERSISTÊNCIA NÃO É APENAS A </a:t>
            </a:r>
            <a:r>
              <a:rPr lang="pt-BR" sz="3600" b="1" dirty="0" smtClean="0">
                <a:solidFill>
                  <a:srgbClr val="FF0000"/>
                </a:solidFill>
              </a:rPr>
              <a:t>INSISTÊNCIA</a:t>
            </a:r>
            <a:r>
              <a:rPr lang="pt-BR" sz="3600" b="1" dirty="0" smtClean="0"/>
              <a:t> POR UM OBJETIVO, </a:t>
            </a:r>
            <a:r>
              <a:rPr lang="pt-BR" sz="3600" b="1" dirty="0"/>
              <a:t>M</a:t>
            </a:r>
            <a:r>
              <a:rPr lang="pt-BR" sz="3600" b="1" dirty="0" smtClean="0"/>
              <a:t>AS É O </a:t>
            </a:r>
            <a:r>
              <a:rPr lang="pt-BR" sz="3600" b="1" dirty="0" smtClean="0">
                <a:solidFill>
                  <a:srgbClr val="FF0000"/>
                </a:solidFill>
              </a:rPr>
              <a:t>COMPROMETIMENTO </a:t>
            </a:r>
            <a:r>
              <a:rPr lang="pt-BR" sz="3600" b="1" dirty="0" smtClean="0"/>
              <a:t>COM ESTE OBJETIVO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752528"/>
          </a:xfrm>
        </p:spPr>
        <p:txBody>
          <a:bodyPr>
            <a:normAutofit fontScale="92500"/>
          </a:bodyPr>
          <a:lstStyle/>
          <a:p>
            <a:r>
              <a:rPr lang="pt-BR" sz="4000" b="1" u="sng" dirty="0" smtClean="0">
                <a:solidFill>
                  <a:srgbClr val="3333FF"/>
                </a:solidFill>
              </a:rPr>
              <a:t>Desistência não era uma opção para ela:</a:t>
            </a:r>
          </a:p>
          <a:p>
            <a:r>
              <a:rPr lang="pt-BR" sz="3600" b="1" dirty="0" smtClean="0"/>
              <a:t>Alguns começam, mas deixam uma janela de escape, plano B, caso não de certo.</a:t>
            </a:r>
          </a:p>
          <a:p>
            <a:r>
              <a:rPr lang="pt-BR" sz="3600" b="1" dirty="0" err="1" smtClean="0"/>
              <a:t>Ex</a:t>
            </a:r>
            <a:r>
              <a:rPr lang="pt-BR" sz="3600" b="1" dirty="0" smtClean="0"/>
              <a:t>: Não ore por uma casamento restaurado, se já concebeu a ideia de separação</a:t>
            </a:r>
          </a:p>
          <a:p>
            <a:r>
              <a:rPr lang="pt-BR" sz="3600" b="1" dirty="0" smtClean="0"/>
              <a:t>Não espere livramento de morte, se já traçou o plano B (buscar “outra ajuda”).</a:t>
            </a:r>
            <a:endParaRPr lang="pt-BR" sz="3600" dirty="0" smtClean="0"/>
          </a:p>
          <a:p>
            <a:r>
              <a:rPr lang="pt-BR" b="1" dirty="0" smtClean="0"/>
              <a:t>Se comprometa com oque </a:t>
            </a:r>
            <a:r>
              <a:rPr lang="pt-BR" b="1" dirty="0" err="1" smtClean="0"/>
              <a:t>voce</a:t>
            </a:r>
            <a:r>
              <a:rPr lang="pt-BR" b="1" dirty="0" smtClean="0"/>
              <a:t> quer.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80588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66730"/>
          </a:xfrm>
        </p:spPr>
        <p:txBody>
          <a:bodyPr>
            <a:noAutofit/>
          </a:bodyPr>
          <a:lstStyle/>
          <a:p>
            <a:r>
              <a:rPr lang="pt-BR" sz="72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2ª SEGREDO</a:t>
            </a:r>
            <a:br>
              <a:rPr lang="pt-BR" sz="72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72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pt-BR" sz="7200" b="1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72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RESISTENCIA DIANTE DAS OPOSIÇÕES HUMANAS</a:t>
            </a:r>
            <a:endParaRPr lang="pt-BR" sz="7200" b="1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573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16632"/>
            <a:ext cx="8784976" cy="6624736"/>
          </a:xfrm>
        </p:spPr>
        <p:txBody>
          <a:bodyPr>
            <a:normAutofit lnSpcReduction="10000"/>
          </a:bodyPr>
          <a:lstStyle/>
          <a:p>
            <a:r>
              <a:rPr lang="pt-BR" sz="3600" b="1" dirty="0" smtClean="0">
                <a:solidFill>
                  <a:srgbClr val="3333FF"/>
                </a:solidFill>
              </a:rPr>
              <a:t>“NÃO TEMIA A DEUS, NEM SE IMPORTAVA COM OS HOMENS”</a:t>
            </a:r>
          </a:p>
          <a:p>
            <a:r>
              <a:rPr lang="pt-BR" sz="3600" b="1" dirty="0" smtClean="0"/>
              <a:t>Nem sempre os obstáculos é retenção espiritual, as vezes é puro capricho humano (por algum tempo ele se recusou):</a:t>
            </a:r>
          </a:p>
          <a:p>
            <a:r>
              <a:rPr lang="pt-BR" sz="3600" b="1" dirty="0" smtClean="0"/>
              <a:t>As limitação humanas não são limitações para Deus</a:t>
            </a:r>
          </a:p>
          <a:p>
            <a:r>
              <a:rPr lang="pt-BR" sz="3600" b="1" dirty="0" smtClean="0"/>
              <a:t>Confie que Deus não tem acesso apenas em corações de pessoas boas...</a:t>
            </a:r>
          </a:p>
          <a:p>
            <a:r>
              <a:rPr lang="pt-BR" sz="3600" b="1" dirty="0"/>
              <a:t>Q</a:t>
            </a:r>
            <a:r>
              <a:rPr lang="pt-BR" sz="3600" b="1" dirty="0" smtClean="0"/>
              <a:t>uando orar, espere o inesperado: algumas respostas de oração, pode vir dos piores lugares ou pessoas.</a:t>
            </a: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375488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268759"/>
            <a:ext cx="6264696" cy="5442455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144016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OPOSIÇÃO É UM EXERCÍCIO PARA A PACIÊNCIA</a:t>
            </a:r>
            <a:endParaRPr lang="pt-BR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59458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600" b="1" dirty="0" smtClean="0">
                <a:solidFill>
                  <a:srgbClr val="FF0000"/>
                </a:solidFill>
              </a:rPr>
              <a:t>“orar sempre e não esmorecer/dia e noite”</a:t>
            </a:r>
          </a:p>
          <a:p>
            <a:pPr>
              <a:spcBef>
                <a:spcPts val="0"/>
              </a:spcBef>
            </a:pPr>
            <a:r>
              <a:rPr lang="pt-BR" b="1" dirty="0" smtClean="0"/>
              <a:t>Deus autoriza a insistir na oração</a:t>
            </a: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3333FF"/>
                </a:solidFill>
              </a:rPr>
              <a:t>OBJETIVO:</a:t>
            </a: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FF0000"/>
                </a:solidFill>
              </a:rPr>
              <a:t>REFORÇA A FÉ:</a:t>
            </a:r>
            <a:r>
              <a:rPr lang="pt-BR" b="1" dirty="0" smtClean="0"/>
              <a:t> só insistimos naquilo que acreditamos de verdade</a:t>
            </a: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3333FF"/>
                </a:solidFill>
              </a:rPr>
              <a:t>O “</a:t>
            </a:r>
            <a:r>
              <a:rPr lang="pt-BR" b="1" dirty="0" err="1" smtClean="0">
                <a:solidFill>
                  <a:srgbClr val="3333FF"/>
                </a:solidFill>
              </a:rPr>
              <a:t>ATRAZO</a:t>
            </a:r>
            <a:r>
              <a:rPr lang="pt-BR" b="1" dirty="0" smtClean="0">
                <a:solidFill>
                  <a:srgbClr val="3333FF"/>
                </a:solidFill>
              </a:rPr>
              <a:t>” GERA A SELEÇÃO NATURAL DA BENÇÃO: </a:t>
            </a:r>
            <a:r>
              <a:rPr lang="pt-BR" b="1" dirty="0" smtClean="0"/>
              <a:t>evitando o desperdício de milagre. </a:t>
            </a:r>
          </a:p>
          <a:p>
            <a:pPr>
              <a:spcBef>
                <a:spcPts val="0"/>
              </a:spcBef>
            </a:pPr>
            <a:r>
              <a:rPr lang="pt-BR" b="1" dirty="0" smtClean="0"/>
              <a:t>Não desistimos porque cansamos, mas porque não era tão importante a final (doença x faculdade do filho)</a:t>
            </a: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FF0000"/>
                </a:solidFill>
              </a:rPr>
              <a:t>FORTALECE A ESPERANÇA</a:t>
            </a:r>
            <a:r>
              <a:rPr lang="pt-BR" b="1" dirty="0" smtClean="0"/>
              <a:t>: (ver esperança bíblia)</a:t>
            </a:r>
          </a:p>
          <a:p>
            <a:pPr>
              <a:spcBef>
                <a:spcPts val="0"/>
              </a:spcBef>
            </a:pPr>
            <a:r>
              <a:rPr lang="pt-BR" b="1" dirty="0" smtClean="0"/>
              <a:t>O importante não foi desistência do juiz mas a </a:t>
            </a:r>
            <a:r>
              <a:rPr lang="pt-BR" b="1" dirty="0" err="1" smtClean="0"/>
              <a:t>incistência</a:t>
            </a:r>
            <a:r>
              <a:rPr lang="pt-BR" b="1" dirty="0" smtClean="0"/>
              <a:t> da mulher.</a:t>
            </a:r>
          </a:p>
        </p:txBody>
      </p:sp>
    </p:spTree>
    <p:extLst>
      <p:ext uri="{BB962C8B-B14F-4D97-AF65-F5344CB8AC3E}">
        <p14:creationId xmlns:p14="http://schemas.microsoft.com/office/powerpoint/2010/main" val="420448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 fontScale="90000"/>
          </a:bodyPr>
          <a:lstStyle/>
          <a:p>
            <a:r>
              <a:rPr lang="pt-BR" sz="60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>3</a:t>
            </a:r>
            <a: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>º SEGREDO</a:t>
            </a:r>
            <a:b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</a:br>
            <a:r>
              <a:rPr lang="pt-BR" sz="60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/>
            </a:r>
            <a:br>
              <a:rPr lang="pt-BR" sz="6000" b="1" dirty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</a:br>
            <a: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>SEJA JUSTO NA ORAÇÃO:</a:t>
            </a:r>
            <a:b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</a:br>
            <a: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/>
            </a:r>
            <a:b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</a:br>
            <a:r>
              <a:rPr lang="pt-BR" sz="60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achen BT" pitchFamily="18" charset="0"/>
              </a:rPr>
              <a:t>“faze-me justiça contra meu adversário”</a:t>
            </a:r>
            <a:endParaRPr lang="pt-BR" sz="60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achen B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5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48072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Ore com justiça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,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sem tendencialismo, ou partidarismo:</a:t>
            </a:r>
          </a:p>
          <a:p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Não importa de quem seja a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“razão”,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confie na justiça do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Senhor </a:t>
            </a:r>
            <a:r>
              <a:rPr lang="pt-BR" sz="44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(</a:t>
            </a:r>
            <a:r>
              <a:rPr lang="pt-BR" sz="4400" b="1" dirty="0" err="1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ex</a:t>
            </a:r>
            <a:r>
              <a:rPr lang="pt-BR" sz="44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; José</a:t>
            </a:r>
            <a:r>
              <a:rPr lang="pt-BR" sz="44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) </a:t>
            </a:r>
            <a:endParaRPr lang="pt-BR" sz="4800" b="1" dirty="0" smtClean="0">
              <a:ln w="18415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A Viúva não pede para se dar bem, mas pede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para que aconteça o </a:t>
            </a:r>
            <a:r>
              <a:rPr lang="pt-BR" sz="4800" b="1" dirty="0" smtClean="0">
                <a:ln w="18415" cmpd="sng">
                  <a:noFill/>
                  <a:prstDash val="solid"/>
                </a:ln>
                <a:solidFill>
                  <a:schemeClr val="tx1"/>
                </a:solidFill>
              </a:rPr>
              <a:t>que é justo.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1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2780928"/>
            <a:ext cx="8784976" cy="3633267"/>
          </a:xfrm>
        </p:spPr>
        <p:txBody>
          <a:bodyPr/>
          <a:lstStyle/>
          <a:p>
            <a:r>
              <a:rPr lang="pt-BR" sz="4000" b="1" dirty="0" smtClean="0"/>
              <a:t>DEUS NÃO SE ENVOLVE EM NOSSOS CONFLITOS </a:t>
            </a:r>
            <a:r>
              <a:rPr lang="pt-BR" sz="4000" b="1" u="sng" dirty="0" smtClean="0"/>
              <a:t>EGOÍSTAS</a:t>
            </a:r>
            <a:r>
              <a:rPr lang="pt-BR" sz="4000" b="1" dirty="0" smtClean="0"/>
              <a:t> E PESSOAIS</a:t>
            </a:r>
          </a:p>
          <a:p>
            <a:r>
              <a:rPr lang="pt-BR" sz="4000" b="1" dirty="0" smtClean="0"/>
              <a:t>CUIDADO COM IMPRECAÇÕES EGOÍSTAS, PODEM NÃO ESTAR SENDO ATENDIDAS POR DEUS...</a:t>
            </a:r>
            <a:endParaRPr lang="pt-BR" sz="4000" b="1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pt-BR" sz="4800" b="1" i="1" dirty="0">
                <a:solidFill>
                  <a:srgbClr val="FF0000"/>
                </a:solidFill>
              </a:rPr>
              <a:t>Porque a ira do homem não opera a justiça de Deus</a:t>
            </a:r>
            <a:r>
              <a:rPr lang="pt-BR" sz="4800" b="1" i="1" dirty="0" smtClean="0">
                <a:solidFill>
                  <a:srgbClr val="FF0000"/>
                </a:solidFill>
              </a:rPr>
              <a:t>.</a:t>
            </a:r>
            <a:br>
              <a:rPr lang="pt-BR" sz="4800" b="1" i="1" dirty="0" smtClean="0">
                <a:solidFill>
                  <a:srgbClr val="FF0000"/>
                </a:solidFill>
              </a:rPr>
            </a:br>
            <a:r>
              <a:rPr lang="pt-BR" sz="4800" b="1" i="1" dirty="0" smtClean="0">
                <a:solidFill>
                  <a:srgbClr val="FF0000"/>
                </a:solidFill>
              </a:rPr>
              <a:t> </a:t>
            </a:r>
            <a:r>
              <a:rPr lang="pt-BR" sz="4800" b="1" i="1" dirty="0" err="1" smtClean="0">
                <a:solidFill>
                  <a:srgbClr val="FF0000"/>
                </a:solidFill>
              </a:rPr>
              <a:t>Tg</a:t>
            </a:r>
            <a:r>
              <a:rPr lang="pt-BR" sz="4800" b="1" i="1" dirty="0" smtClean="0">
                <a:solidFill>
                  <a:srgbClr val="FF0000"/>
                </a:solidFill>
              </a:rPr>
              <a:t>. 1:20</a:t>
            </a:r>
            <a:endParaRPr lang="pt-BR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3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29716" y="116632"/>
            <a:ext cx="9006780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pt-BR" sz="4000" b="1" i="1" dirty="0" err="1" smtClean="0"/>
              <a:t>Tg</a:t>
            </a:r>
            <a:r>
              <a:rPr lang="pt-BR" sz="4000" b="1" i="1" dirty="0" smtClean="0"/>
              <a:t>. 5:16,17 - </a:t>
            </a:r>
            <a:r>
              <a:rPr lang="pt-BR" sz="4000" b="1" i="1" u="sng" dirty="0" smtClean="0">
                <a:solidFill>
                  <a:srgbClr val="FF0000"/>
                </a:solidFill>
              </a:rPr>
              <a:t>Muito </a:t>
            </a:r>
            <a:r>
              <a:rPr lang="pt-BR" sz="4000" b="1" i="1" u="sng" dirty="0">
                <a:solidFill>
                  <a:srgbClr val="FF0000"/>
                </a:solidFill>
              </a:rPr>
              <a:t>pode</a:t>
            </a:r>
            <a:r>
              <a:rPr lang="pt-BR" sz="4000" b="1" i="1" dirty="0"/>
              <a:t>, por sua eficácia, a súplica </a:t>
            </a:r>
            <a:r>
              <a:rPr lang="pt-BR" sz="4000" b="1" i="1" dirty="0" smtClean="0"/>
              <a:t>feita por um </a:t>
            </a:r>
            <a:r>
              <a:rPr lang="pt-BR" sz="4000" b="1" i="1" u="sng" dirty="0" smtClean="0">
                <a:solidFill>
                  <a:srgbClr val="FF0000"/>
                </a:solidFill>
              </a:rPr>
              <a:t>justo</a:t>
            </a:r>
            <a:r>
              <a:rPr lang="pt-BR" sz="4000" b="1" i="1" u="sng" dirty="0">
                <a:solidFill>
                  <a:srgbClr val="FF0000"/>
                </a:solidFill>
              </a:rPr>
              <a:t>. </a:t>
            </a:r>
            <a:endParaRPr lang="pt-BR" sz="40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pt-BR" sz="4000" b="1" i="1" dirty="0" smtClean="0"/>
              <a:t>Elias </a:t>
            </a:r>
            <a:r>
              <a:rPr lang="pt-BR" sz="4000" b="1" i="1" dirty="0"/>
              <a:t>era homem semelhante a nós, sujeito aos mesmos sentimentos, e orou com instância para que não chovesse sobre a terra, e por três anos e seis meses não choveu</a:t>
            </a:r>
            <a:r>
              <a:rPr lang="pt-BR" sz="4000" b="1" i="1" dirty="0" smtClean="0"/>
              <a:t>.“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pt-BR" sz="4400" b="1" i="1" dirty="0" smtClean="0">
                <a:solidFill>
                  <a:srgbClr val="3333FF"/>
                </a:solidFill>
              </a:rPr>
              <a:t>Primeiro requisito de Deus para uma oração de milagres é que sejamos justos (na vivencia)</a:t>
            </a:r>
            <a:endParaRPr lang="pt-BR" sz="44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40520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rmAutofit lnSpcReduction="10000"/>
          </a:bodyPr>
          <a:lstStyle/>
          <a:p>
            <a:r>
              <a:rPr lang="pt-BR" sz="4000" b="1" i="1" dirty="0" err="1" smtClean="0">
                <a:solidFill>
                  <a:srgbClr val="FF0000"/>
                </a:solidFill>
              </a:rPr>
              <a:t>Jo</a:t>
            </a:r>
            <a:r>
              <a:rPr lang="pt-BR" sz="4000" b="1" i="1" dirty="0" smtClean="0">
                <a:solidFill>
                  <a:srgbClr val="FF0000"/>
                </a:solidFill>
              </a:rPr>
              <a:t> 9.31</a:t>
            </a:r>
            <a:r>
              <a:rPr lang="pt-BR" sz="4000" b="1" i="1" dirty="0">
                <a:solidFill>
                  <a:srgbClr val="FF0000"/>
                </a:solidFill>
              </a:rPr>
              <a:t> </a:t>
            </a:r>
            <a:r>
              <a:rPr lang="pt-BR" sz="4000" b="1" i="1" dirty="0" smtClean="0">
                <a:solidFill>
                  <a:srgbClr val="FF0000"/>
                </a:solidFill>
              </a:rPr>
              <a:t>- "</a:t>
            </a:r>
            <a:r>
              <a:rPr lang="pt-BR" sz="4000" b="1" i="1" dirty="0">
                <a:solidFill>
                  <a:srgbClr val="FF0000"/>
                </a:solidFill>
              </a:rPr>
              <a:t>Sabemos que Deus não atende a pecadores; mas, pelo contrário, se alguém </a:t>
            </a:r>
            <a:r>
              <a:rPr lang="pt-BR" sz="4000" b="1" i="1" u="sng" dirty="0">
                <a:solidFill>
                  <a:srgbClr val="FF0000"/>
                </a:solidFill>
              </a:rPr>
              <a:t>teme a Deus </a:t>
            </a:r>
            <a:r>
              <a:rPr lang="pt-BR" sz="4000" b="1" i="1" dirty="0">
                <a:solidFill>
                  <a:srgbClr val="FF0000"/>
                </a:solidFill>
              </a:rPr>
              <a:t>e </a:t>
            </a:r>
            <a:r>
              <a:rPr lang="pt-BR" sz="4000" b="1" i="1" u="sng" dirty="0">
                <a:solidFill>
                  <a:srgbClr val="FF0000"/>
                </a:solidFill>
              </a:rPr>
              <a:t>pratica a sua vontade</a:t>
            </a:r>
            <a:r>
              <a:rPr lang="pt-BR" sz="4000" b="1" i="1" dirty="0">
                <a:solidFill>
                  <a:srgbClr val="FF0000"/>
                </a:solidFill>
              </a:rPr>
              <a:t>, a </a:t>
            </a:r>
            <a:r>
              <a:rPr lang="pt-BR" sz="4000" b="1" i="1" dirty="0" smtClean="0">
                <a:solidFill>
                  <a:srgbClr val="FF0000"/>
                </a:solidFill>
              </a:rPr>
              <a:t>este atende“</a:t>
            </a:r>
          </a:p>
          <a:p>
            <a:r>
              <a:rPr lang="pt-BR" sz="4000" b="1" i="1" dirty="0" smtClean="0">
                <a:solidFill>
                  <a:srgbClr val="3333FF"/>
                </a:solidFill>
              </a:rPr>
              <a:t>O segredo de Elias:</a:t>
            </a:r>
          </a:p>
          <a:p>
            <a:r>
              <a:rPr lang="pt-BR" sz="4000" b="1" i="1" dirty="0"/>
              <a:t>“semelhantes a nós” ... </a:t>
            </a:r>
            <a:r>
              <a:rPr lang="pt-BR" sz="4000" b="1" i="1" dirty="0" smtClean="0"/>
              <a:t>Um dos maiores profetas do </a:t>
            </a:r>
            <a:r>
              <a:rPr lang="pt-BR" sz="4000" b="1" i="1" dirty="0" err="1" smtClean="0"/>
              <a:t>V.T</a:t>
            </a:r>
            <a:r>
              <a:rPr lang="pt-BR" sz="4000" b="1" i="1" dirty="0" smtClean="0"/>
              <a:t>. deixa de ser um mito, para ser humanizado.</a:t>
            </a:r>
          </a:p>
          <a:p>
            <a:r>
              <a:rPr lang="pt-BR" sz="4000" b="1" i="1" dirty="0" smtClean="0"/>
              <a:t>Não devemos apenas admirar o poder de Elias, mas desejar ser como ele – JUSTO.</a:t>
            </a:r>
          </a:p>
          <a:p>
            <a:endParaRPr lang="pt-BR" sz="4000" b="1" dirty="0"/>
          </a:p>
        </p:txBody>
      </p:sp>
    </p:spTree>
    <p:extLst>
      <p:ext uri="{BB962C8B-B14F-4D97-AF65-F5344CB8AC3E}">
        <p14:creationId xmlns:p14="http://schemas.microsoft.com/office/powerpoint/2010/main" val="207761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5º SEGREDO:</a:t>
            </a:r>
            <a:br>
              <a:rPr lang="pt-B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pt-BR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INSISTÊNCIA NA ORAÇÃO</a:t>
            </a:r>
            <a:endParaRPr lang="pt-BR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6632"/>
            <a:ext cx="8784976" cy="655272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5400" b="1" dirty="0" smtClean="0"/>
              <a:t>Insistir não oração, não é a simplesmente frequência com que clamamos a Deus.</a:t>
            </a:r>
          </a:p>
          <a:p>
            <a:pPr>
              <a:spcBef>
                <a:spcPts val="0"/>
              </a:spcBef>
            </a:pPr>
            <a:r>
              <a:rPr lang="pt-BR" sz="5400" b="1" dirty="0" smtClean="0"/>
              <a:t>Insistência é o preço que estou disposto pagar e até onde disposto a ir, pelo que acredito</a:t>
            </a:r>
            <a:r>
              <a:rPr lang="pt-BR" sz="54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920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6120680"/>
          </a:xfrm>
        </p:spPr>
        <p:txBody>
          <a:bodyPr>
            <a:noAutofit/>
          </a:bodyPr>
          <a:lstStyle/>
          <a:p>
            <a:pPr algn="l"/>
            <a:r>
              <a:rPr lang="pt-BR" sz="54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*TODA ORAÇÃO É OUVIDA NO CÉU?</a:t>
            </a:r>
            <a:br>
              <a:rPr lang="pt-BR" sz="54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30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pt-BR" sz="30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54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**QUALQUER UM PODE ORAR A DEUS?</a:t>
            </a:r>
            <a:br>
              <a:rPr lang="pt-BR" sz="54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30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pt-BR" sz="30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54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***QUANDO UMA ORAÇÃO PODE SER IGNORADA?</a:t>
            </a:r>
            <a:endParaRPr lang="pt-BR" sz="5400" b="1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1704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552728"/>
          </a:xfrm>
        </p:spPr>
        <p:txBody>
          <a:bodyPr>
            <a:normAutofit fontScale="92500" lnSpcReduction="20000"/>
          </a:bodyPr>
          <a:lstStyle/>
          <a:p>
            <a:r>
              <a:rPr lang="pt-BR" sz="4300" b="1" dirty="0" smtClean="0">
                <a:solidFill>
                  <a:srgbClr val="3333FF"/>
                </a:solidFill>
              </a:rPr>
              <a:t>NÃO É POR MUITO PEDIR QUE SE RECEBE</a:t>
            </a:r>
          </a:p>
          <a:p>
            <a:r>
              <a:rPr lang="pt-BR" sz="4300" b="1" dirty="0"/>
              <a:t>Mateus 6:7, </a:t>
            </a:r>
            <a:r>
              <a:rPr lang="pt-BR" sz="4300" b="1" dirty="0" smtClean="0"/>
              <a:t>8 - Jesus </a:t>
            </a:r>
            <a:r>
              <a:rPr lang="pt-BR" sz="4300" b="1" dirty="0"/>
              <a:t>disse: “Mas, ao orares, não </a:t>
            </a:r>
            <a:r>
              <a:rPr lang="pt-BR" sz="4300" b="1" u="sng" dirty="0"/>
              <a:t>digas as mesmas coisas vez após vez</a:t>
            </a:r>
            <a:r>
              <a:rPr lang="pt-BR" sz="4300" b="1" dirty="0"/>
              <a:t>, assim como fazem os das nações, pois imaginam que serão ouvidos por usarem de muitas palavras</a:t>
            </a:r>
            <a:r>
              <a:rPr lang="pt-BR" sz="4300" b="1" dirty="0" smtClean="0"/>
              <a:t>.</a:t>
            </a:r>
          </a:p>
          <a:p>
            <a:r>
              <a:rPr lang="pt-BR" sz="4300" b="1" dirty="0" smtClean="0"/>
              <a:t>Portanto</a:t>
            </a:r>
            <a:r>
              <a:rPr lang="pt-BR" sz="4300" b="1" dirty="0"/>
              <a:t>, não vos façais semelhantes a eles, porque Deus, vosso Pai, </a:t>
            </a:r>
            <a:r>
              <a:rPr lang="pt-BR" sz="4300" b="1" u="sng" dirty="0"/>
              <a:t>sabe de que coisas necessitais antes de lhe pedirdes</a:t>
            </a:r>
            <a:r>
              <a:rPr lang="pt-BR" sz="4300" b="1" u="sng" dirty="0" smtClean="0"/>
              <a:t>.”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60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t-BR" sz="4000" b="1" dirty="0"/>
              <a:t>Não oramos porque Deus não sabe </a:t>
            </a:r>
            <a:r>
              <a:rPr lang="pt-BR" sz="4000" b="1" dirty="0" smtClean="0"/>
              <a:t>o que </a:t>
            </a:r>
            <a:r>
              <a:rPr lang="pt-BR" sz="4000" b="1" dirty="0"/>
              <a:t>fazer, oramos para </a:t>
            </a:r>
            <a:r>
              <a:rPr lang="pt-BR" sz="4000" b="1" u="sng" dirty="0"/>
              <a:t>estar prontos</a:t>
            </a:r>
            <a:r>
              <a:rPr lang="pt-BR" sz="4000" b="1" dirty="0"/>
              <a:t>, para o que ele </a:t>
            </a:r>
            <a:r>
              <a:rPr lang="pt-BR" sz="4000" b="1" dirty="0" smtClean="0"/>
              <a:t>quer fazer:</a:t>
            </a:r>
          </a:p>
          <a:p>
            <a:pPr>
              <a:spcBef>
                <a:spcPts val="0"/>
              </a:spcBef>
            </a:pPr>
            <a:r>
              <a:rPr lang="pt-BR" sz="3600" b="1" dirty="0" err="1" smtClean="0">
                <a:solidFill>
                  <a:srgbClr val="FF0000"/>
                </a:solidFill>
              </a:rPr>
              <a:t>Ex</a:t>
            </a:r>
            <a:r>
              <a:rPr lang="pt-BR" sz="3600" b="1" dirty="0" smtClean="0">
                <a:solidFill>
                  <a:srgbClr val="FF0000"/>
                </a:solidFill>
              </a:rPr>
              <a:t>: sentença de morte do rei </a:t>
            </a:r>
            <a:r>
              <a:rPr lang="pt-BR" sz="3600" b="1" dirty="0" err="1" smtClean="0">
                <a:solidFill>
                  <a:srgbClr val="FF0000"/>
                </a:solidFill>
              </a:rPr>
              <a:t>Ezequias</a:t>
            </a:r>
            <a:endParaRPr lang="pt-BR" sz="36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pt-BR" sz="3600" b="1" dirty="0" err="1" smtClean="0">
                <a:solidFill>
                  <a:srgbClr val="FF0000"/>
                </a:solidFill>
              </a:rPr>
              <a:t>Ex</a:t>
            </a:r>
            <a:r>
              <a:rPr lang="pt-BR" sz="3600" b="1" dirty="0" smtClean="0">
                <a:solidFill>
                  <a:srgbClr val="FF0000"/>
                </a:solidFill>
              </a:rPr>
              <a:t>: Abrão e a cidade de Sodoma</a:t>
            </a:r>
          </a:p>
          <a:p>
            <a:pPr>
              <a:spcBef>
                <a:spcPts val="0"/>
              </a:spcBef>
            </a:pPr>
            <a:r>
              <a:rPr lang="pt-BR" sz="4000" b="1" dirty="0" smtClean="0"/>
              <a:t>Não </a:t>
            </a:r>
            <a:r>
              <a:rPr lang="pt-BR" sz="4000" b="1" dirty="0"/>
              <a:t>insistimos na oração para </a:t>
            </a:r>
            <a:r>
              <a:rPr lang="pt-BR" sz="4000" b="1" dirty="0" smtClean="0"/>
              <a:t>vencer Deus </a:t>
            </a:r>
            <a:r>
              <a:rPr lang="pt-BR" sz="4000" b="1" dirty="0"/>
              <a:t>pelo cansaço</a:t>
            </a:r>
            <a:r>
              <a:rPr lang="pt-BR" sz="4000" b="1" dirty="0" smtClean="0"/>
              <a:t>, pois Ele não tem prazer em adiar sua resposta:</a:t>
            </a:r>
          </a:p>
          <a:p>
            <a:pPr>
              <a:spcBef>
                <a:spcPts val="0"/>
              </a:spcBef>
            </a:pPr>
            <a:r>
              <a:rPr lang="pt-BR" sz="3600" b="1" dirty="0" err="1" smtClean="0">
                <a:solidFill>
                  <a:srgbClr val="FF0000"/>
                </a:solidFill>
              </a:rPr>
              <a:t>Ex</a:t>
            </a:r>
            <a:r>
              <a:rPr lang="pt-BR" sz="3600" b="1" dirty="0" smtClean="0">
                <a:solidFill>
                  <a:srgbClr val="FF0000"/>
                </a:solidFill>
              </a:rPr>
              <a:t>: o jejum de Daniel</a:t>
            </a:r>
          </a:p>
          <a:p>
            <a:pPr>
              <a:spcBef>
                <a:spcPts val="0"/>
              </a:spcBef>
            </a:pPr>
            <a:r>
              <a:rPr lang="pt-BR" sz="3600" b="1" dirty="0" smtClean="0"/>
              <a:t>Até quando devo insistir sobre algo?</a:t>
            </a:r>
          </a:p>
          <a:p>
            <a:pPr>
              <a:spcBef>
                <a:spcPts val="0"/>
              </a:spcBef>
            </a:pPr>
            <a:r>
              <a:rPr lang="pt-BR" sz="3600" b="1" dirty="0" err="1" smtClean="0">
                <a:solidFill>
                  <a:srgbClr val="FF0000"/>
                </a:solidFill>
              </a:rPr>
              <a:t>Ex</a:t>
            </a:r>
            <a:r>
              <a:rPr lang="pt-BR" sz="3600" b="1" dirty="0" smtClean="0">
                <a:solidFill>
                  <a:srgbClr val="FF0000"/>
                </a:solidFill>
              </a:rPr>
              <a:t>: até </a:t>
            </a:r>
            <a:r>
              <a:rPr lang="pt-BR" sz="3600" b="1" dirty="0" smtClean="0">
                <a:solidFill>
                  <a:srgbClr val="FF0000"/>
                </a:solidFill>
              </a:rPr>
              <a:t>Ele responder ou te dar outra </a:t>
            </a:r>
            <a:r>
              <a:rPr lang="pt-BR" sz="3600" b="1" dirty="0" smtClean="0">
                <a:solidFill>
                  <a:srgbClr val="FF0000"/>
                </a:solidFill>
              </a:rPr>
              <a:t>opção</a:t>
            </a:r>
            <a:endParaRPr lang="pt-BR" sz="36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endParaRPr lang="pt-BR" sz="3600" b="1" dirty="0" smtClean="0"/>
          </a:p>
          <a:p>
            <a:pPr>
              <a:spcBef>
                <a:spcPts val="0"/>
              </a:spcBef>
            </a:pPr>
            <a:endParaRPr lang="pt-BR" sz="3600" b="1" dirty="0" smtClean="0">
              <a:solidFill>
                <a:srgbClr val="FF0000"/>
              </a:solidFill>
            </a:endParaRPr>
          </a:p>
          <a:p>
            <a:endParaRPr lang="pt-BR" sz="3600" b="1" dirty="0" smtClean="0">
              <a:solidFill>
                <a:srgbClr val="FF0000"/>
              </a:solidFill>
            </a:endParaRP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43640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96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Próximo </a:t>
            </a:r>
            <a:r>
              <a:rPr lang="pt-BR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tema:</a:t>
            </a:r>
          </a:p>
          <a:p>
            <a:r>
              <a:rPr lang="pt-BR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OS SEGREDOS DO PAI NOSSO</a:t>
            </a:r>
            <a:endParaRPr lang="pt-BR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217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rmAutofit lnSpcReduction="10000"/>
          </a:bodyPr>
          <a:lstStyle/>
          <a:p>
            <a:r>
              <a:rPr lang="pt-BR" sz="3600" b="1" dirty="0" smtClean="0">
                <a:solidFill>
                  <a:srgbClr val="3333FF"/>
                </a:solidFill>
              </a:rPr>
              <a:t>1. REBELDIA</a:t>
            </a:r>
            <a:r>
              <a:rPr lang="pt-BR" sz="3600" b="1" dirty="0" smtClean="0"/>
              <a:t>: </a:t>
            </a:r>
            <a:r>
              <a:rPr lang="pt-BR" sz="3600" b="1" dirty="0" err="1" smtClean="0"/>
              <a:t>Pv</a:t>
            </a:r>
            <a:r>
              <a:rPr lang="pt-BR" sz="3600" b="1" dirty="0" smtClean="0"/>
              <a:t>. 28:9</a:t>
            </a:r>
            <a:r>
              <a:rPr lang="pt-BR" sz="3600" b="1" dirty="0"/>
              <a:t> Se alguém </a:t>
            </a:r>
            <a:r>
              <a:rPr lang="pt-BR" sz="3600" b="1" u="sng" dirty="0"/>
              <a:t>se recusa </a:t>
            </a:r>
            <a:r>
              <a:rPr lang="pt-BR" sz="3600" b="1" dirty="0"/>
              <a:t>a ouvir a lei, até suas orações serão detestáveis</a:t>
            </a:r>
            <a:r>
              <a:rPr lang="pt-BR" sz="3600" b="1" dirty="0" smtClean="0"/>
              <a:t>.</a:t>
            </a:r>
          </a:p>
          <a:p>
            <a:r>
              <a:rPr lang="pt-BR" sz="3600" b="1" dirty="0" smtClean="0">
                <a:solidFill>
                  <a:srgbClr val="3333FF"/>
                </a:solidFill>
              </a:rPr>
              <a:t>2. ATITUDE PECAMINOSA</a:t>
            </a:r>
            <a:r>
              <a:rPr lang="pt-BR" sz="3600" b="1" dirty="0" smtClean="0"/>
              <a:t>: Is.59:2</a:t>
            </a:r>
            <a:r>
              <a:rPr lang="pt-BR" sz="3600" b="1" dirty="0"/>
              <a:t> Mas as suas </a:t>
            </a:r>
            <a:r>
              <a:rPr lang="pt-BR" sz="3600" b="1" u="sng" dirty="0"/>
              <a:t>maldades</a:t>
            </a:r>
            <a:r>
              <a:rPr lang="pt-BR" sz="3600" b="1" dirty="0"/>
              <a:t> separaram vocês do </a:t>
            </a:r>
            <a:r>
              <a:rPr lang="pt-BR" sz="3600" b="1" u="sng" dirty="0"/>
              <a:t>seu</a:t>
            </a:r>
            <a:r>
              <a:rPr lang="pt-BR" sz="3600" b="1" dirty="0"/>
              <a:t> Deus; os seus </a:t>
            </a:r>
            <a:r>
              <a:rPr lang="pt-BR" sz="3600" b="1" u="sng" dirty="0"/>
              <a:t>pecados </a:t>
            </a:r>
            <a:r>
              <a:rPr lang="pt-BR" sz="3600" b="1" dirty="0"/>
              <a:t>esconderam de vocês o rosto dele, e por isso </a:t>
            </a:r>
            <a:r>
              <a:rPr lang="pt-BR" sz="3600" b="1" dirty="0" smtClean="0"/>
              <a:t>ele </a:t>
            </a:r>
            <a:r>
              <a:rPr lang="pt-BR" sz="3600" b="1" dirty="0"/>
              <a:t>não os </a:t>
            </a:r>
            <a:r>
              <a:rPr lang="pt-BR" sz="3600" b="1" dirty="0" smtClean="0"/>
              <a:t>ouvirá.</a:t>
            </a:r>
          </a:p>
          <a:p>
            <a:r>
              <a:rPr lang="pt-BR" sz="3600" b="1" dirty="0" smtClean="0">
                <a:solidFill>
                  <a:srgbClr val="3333FF"/>
                </a:solidFill>
              </a:rPr>
              <a:t>3. NUTRIR MAGOA E RANCOR</a:t>
            </a:r>
            <a:r>
              <a:rPr lang="pt-BR" sz="3600" b="1" dirty="0" smtClean="0"/>
              <a:t>: Mc 11.25 - “</a:t>
            </a:r>
            <a:r>
              <a:rPr lang="pt-BR" sz="3600" b="1" dirty="0"/>
              <a:t>E quando estiverem orando, se tiverem alguma coisa </a:t>
            </a:r>
            <a:r>
              <a:rPr lang="pt-BR" sz="3600" b="1" u="sng" dirty="0"/>
              <a:t>contra alguém</a:t>
            </a:r>
            <a:r>
              <a:rPr lang="pt-BR" sz="3600" b="1" dirty="0"/>
              <a:t>, perdoem-no, para que também o Pai celestial lhes perdoe os seus </a:t>
            </a:r>
            <a:r>
              <a:rPr lang="pt-BR" sz="3600" b="1" dirty="0" smtClean="0"/>
              <a:t>pecados (se não perdoar...)</a:t>
            </a:r>
          </a:p>
        </p:txBody>
      </p:sp>
    </p:spTree>
    <p:extLst>
      <p:ext uri="{BB962C8B-B14F-4D97-AF65-F5344CB8AC3E}">
        <p14:creationId xmlns:p14="http://schemas.microsoft.com/office/powerpoint/2010/main" val="447029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Autofit/>
          </a:bodyPr>
          <a:lstStyle/>
          <a:p>
            <a:r>
              <a:rPr lang="pt-BR" sz="3800" b="1" dirty="0" smtClean="0">
                <a:solidFill>
                  <a:srgbClr val="3333FF"/>
                </a:solidFill>
              </a:rPr>
              <a:t>4. MOTIVAÇÃO CARNAL: </a:t>
            </a:r>
            <a:r>
              <a:rPr lang="pt-BR" sz="3800" b="1" dirty="0" err="1" smtClean="0"/>
              <a:t>Tg</a:t>
            </a:r>
            <a:r>
              <a:rPr lang="pt-BR" sz="3800" b="1" dirty="0" smtClean="0"/>
              <a:t> 4.3 “Quando pedem, não recebem, pois </a:t>
            </a:r>
            <a:r>
              <a:rPr lang="pt-BR" sz="3800" b="1" u="sng" dirty="0" smtClean="0"/>
              <a:t>pedem por motivos errados</a:t>
            </a:r>
            <a:r>
              <a:rPr lang="pt-BR" sz="3800" b="1" dirty="0" smtClean="0"/>
              <a:t>, para gastar em seus prazeres”</a:t>
            </a:r>
          </a:p>
          <a:p>
            <a:r>
              <a:rPr lang="pt-BR" sz="3800" b="1" dirty="0" smtClean="0">
                <a:solidFill>
                  <a:srgbClr val="3333FF"/>
                </a:solidFill>
              </a:rPr>
              <a:t>5. FALTA DE HONRA E RESPEITO AO CONJUGUE</a:t>
            </a:r>
            <a:r>
              <a:rPr lang="pt-BR" sz="3800" b="1" dirty="0" smtClean="0"/>
              <a:t>: 1Pe 3.7 “Do mesmo modo vocês, maridos, sejam sábios no convívio com suas mulheres e tratem-nas com honra, como parte mais frágil, de forma que </a:t>
            </a:r>
            <a:r>
              <a:rPr lang="pt-BR" sz="3800" b="1" u="sng" dirty="0" smtClean="0"/>
              <a:t>não sejam interrompidas </a:t>
            </a:r>
            <a:r>
              <a:rPr lang="pt-BR" sz="3800" b="1" dirty="0" smtClean="0"/>
              <a:t>as suas orações” </a:t>
            </a:r>
          </a:p>
        </p:txBody>
      </p:sp>
    </p:spTree>
    <p:extLst>
      <p:ext uri="{BB962C8B-B14F-4D97-AF65-F5344CB8AC3E}">
        <p14:creationId xmlns:p14="http://schemas.microsoft.com/office/powerpoint/2010/main" val="261535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222548"/>
            <a:ext cx="8856984" cy="64468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3000" b="1" dirty="0" smtClean="0">
                <a:solidFill>
                  <a:srgbClr val="3333FF"/>
                </a:solidFill>
              </a:rPr>
              <a:t>6. INCREDULIDADE ATIVA</a:t>
            </a:r>
            <a:r>
              <a:rPr lang="pt-BR" sz="3000" b="1" dirty="0" smtClean="0"/>
              <a:t>: </a:t>
            </a:r>
            <a:r>
              <a:rPr lang="pt-BR" sz="3000" b="1" dirty="0" err="1" smtClean="0"/>
              <a:t>Tg</a:t>
            </a:r>
            <a:r>
              <a:rPr lang="pt-BR" sz="3000" b="1" dirty="0" smtClean="0"/>
              <a:t> 1.6-8 - “Peça-a, porém, com fé, </a:t>
            </a:r>
            <a:r>
              <a:rPr lang="pt-BR" sz="3000" b="1" u="sng" dirty="0" smtClean="0"/>
              <a:t>sem duvidar</a:t>
            </a:r>
            <a:r>
              <a:rPr lang="pt-BR" sz="3000" b="1" dirty="0" smtClean="0"/>
              <a:t>, pois aquele que duvida é semelhante à onda do mar, levada e agitada pelo vento.</a:t>
            </a:r>
          </a:p>
          <a:p>
            <a:pPr>
              <a:spcBef>
                <a:spcPts val="0"/>
              </a:spcBef>
            </a:pPr>
            <a:r>
              <a:rPr lang="pt-BR" sz="3000" b="1" dirty="0" smtClean="0"/>
              <a:t>Não pense tal pessoa que receberá coisa alguma do Senhor, pois tem </a:t>
            </a:r>
            <a:r>
              <a:rPr lang="pt-BR" sz="3000" b="1" u="sng" dirty="0" smtClean="0"/>
              <a:t>mente dividida </a:t>
            </a:r>
            <a:r>
              <a:rPr lang="pt-BR" sz="3000" b="1" dirty="0" smtClean="0"/>
              <a:t>e é </a:t>
            </a:r>
            <a:r>
              <a:rPr lang="pt-BR" sz="3000" b="1" u="sng" dirty="0" smtClean="0"/>
              <a:t>instável</a:t>
            </a:r>
            <a:r>
              <a:rPr lang="pt-BR" sz="3000" b="1" dirty="0" smtClean="0"/>
              <a:t> em tudo o que faz”</a:t>
            </a:r>
          </a:p>
          <a:p>
            <a:pPr>
              <a:spcBef>
                <a:spcPts val="0"/>
              </a:spcBef>
            </a:pPr>
            <a:r>
              <a:rPr lang="pt-BR" sz="3000" b="1" dirty="0" smtClean="0">
                <a:solidFill>
                  <a:srgbClr val="3333FF"/>
                </a:solidFill>
              </a:rPr>
              <a:t>HIPOCRISIA RELIGIOSA</a:t>
            </a:r>
            <a:r>
              <a:rPr lang="pt-BR" sz="3000" b="1" dirty="0" smtClean="0"/>
              <a:t>: </a:t>
            </a:r>
            <a:r>
              <a:rPr lang="pt-BR" sz="3000" b="1" dirty="0" err="1" smtClean="0"/>
              <a:t>Mt</a:t>
            </a:r>
            <a:r>
              <a:rPr lang="pt-BR" sz="3000" b="1" dirty="0" smtClean="0"/>
              <a:t>. 6:5 – “Quando orardes, </a:t>
            </a:r>
            <a:r>
              <a:rPr lang="pt-BR" sz="3000" b="1" dirty="0"/>
              <a:t>disse </a:t>
            </a:r>
            <a:r>
              <a:rPr lang="pt-BR" sz="3000" b="1" dirty="0" smtClean="0"/>
              <a:t>Jesus, não </a:t>
            </a:r>
            <a:r>
              <a:rPr lang="pt-BR" sz="3000" b="1" dirty="0"/>
              <a:t>deveis ser como os </a:t>
            </a:r>
            <a:r>
              <a:rPr lang="pt-BR" sz="3000" b="1" u="sng" dirty="0"/>
              <a:t>hipócritas;</a:t>
            </a:r>
            <a:r>
              <a:rPr lang="pt-BR" sz="3000" b="1" dirty="0"/>
              <a:t> porque eles gostam de orar em pé nas sinagogas e nas esquinas das ruas largas, </a:t>
            </a:r>
            <a:r>
              <a:rPr lang="pt-BR" sz="3000" b="1" u="sng" dirty="0"/>
              <a:t>para serem vistos pelos homens</a:t>
            </a:r>
            <a:r>
              <a:rPr lang="pt-BR" sz="3000" b="1" dirty="0"/>
              <a:t>. </a:t>
            </a:r>
            <a:r>
              <a:rPr lang="pt-BR" sz="3000" b="1" dirty="0" smtClean="0"/>
              <a:t>Eu </a:t>
            </a:r>
            <a:r>
              <a:rPr lang="pt-BR" sz="3000" b="1" dirty="0"/>
              <a:t>vos digo: Eles já têm plenamente a sua recompensa”. </a:t>
            </a:r>
          </a:p>
        </p:txBody>
      </p:sp>
    </p:spTree>
    <p:extLst>
      <p:ext uri="{BB962C8B-B14F-4D97-AF65-F5344CB8AC3E}">
        <p14:creationId xmlns:p14="http://schemas.microsoft.com/office/powerpoint/2010/main" val="28338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0" b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3312368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pt-BR" sz="60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DEUS NÃO LEVA EM CONTA NOSSO TEMPO DE IGNORÂNCIA (AT. 17:30)</a:t>
            </a:r>
            <a:endParaRPr lang="pt-BR" sz="6000" b="1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62473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pt-BR" sz="4300" b="1" dirty="0" err="1" smtClean="0">
                <a:solidFill>
                  <a:srgbClr val="3333FF"/>
                </a:solidFill>
              </a:rPr>
              <a:t>Rm</a:t>
            </a:r>
            <a:r>
              <a:rPr lang="pt-BR" sz="4300" b="1" dirty="0" smtClean="0">
                <a:solidFill>
                  <a:srgbClr val="3333FF"/>
                </a:solidFill>
              </a:rPr>
              <a:t>. 8:26 - Da </a:t>
            </a:r>
            <a:r>
              <a:rPr lang="pt-BR" sz="4300" b="1" dirty="0">
                <a:solidFill>
                  <a:srgbClr val="3333FF"/>
                </a:solidFill>
              </a:rPr>
              <a:t>mesma forma o Espírito nos ajuda em </a:t>
            </a:r>
            <a:r>
              <a:rPr lang="pt-BR" sz="4300" b="1" u="sng" dirty="0">
                <a:solidFill>
                  <a:srgbClr val="3333FF"/>
                </a:solidFill>
              </a:rPr>
              <a:t>nossa fraqueza</a:t>
            </a:r>
            <a:r>
              <a:rPr lang="pt-BR" sz="4300" b="1" dirty="0">
                <a:solidFill>
                  <a:srgbClr val="3333FF"/>
                </a:solidFill>
              </a:rPr>
              <a:t>, pois </a:t>
            </a:r>
            <a:r>
              <a:rPr lang="pt-BR" sz="4300" b="1" u="sng" dirty="0">
                <a:solidFill>
                  <a:srgbClr val="3333FF"/>
                </a:solidFill>
              </a:rPr>
              <a:t>não sabemos como orar</a:t>
            </a:r>
            <a:r>
              <a:rPr lang="pt-BR" sz="4300" b="1" dirty="0">
                <a:solidFill>
                  <a:srgbClr val="3333FF"/>
                </a:solidFill>
              </a:rPr>
              <a:t>, mas o próprio Espírito </a:t>
            </a:r>
            <a:r>
              <a:rPr lang="pt-BR" sz="4300" b="1" u="sng" dirty="0">
                <a:solidFill>
                  <a:srgbClr val="3333FF"/>
                </a:solidFill>
              </a:rPr>
              <a:t>intercede por nós </a:t>
            </a:r>
            <a:r>
              <a:rPr lang="pt-BR" sz="4300" b="1" dirty="0">
                <a:solidFill>
                  <a:srgbClr val="3333FF"/>
                </a:solidFill>
              </a:rPr>
              <a:t>com gemidos inexprimíveis</a:t>
            </a:r>
            <a:r>
              <a:rPr lang="pt-BR" sz="4300" b="1" dirty="0" smtClean="0">
                <a:solidFill>
                  <a:srgbClr val="3333FF"/>
                </a:solidFill>
              </a:rPr>
              <a:t>.</a:t>
            </a:r>
          </a:p>
          <a:p>
            <a:pPr>
              <a:spcBef>
                <a:spcPts val="0"/>
              </a:spcBef>
            </a:pPr>
            <a:r>
              <a:rPr lang="pt-BR" sz="4000" b="1" dirty="0" smtClean="0"/>
              <a:t>Se não </a:t>
            </a:r>
            <a:r>
              <a:rPr lang="pt-BR" sz="4000" b="1" u="sng" dirty="0" smtClean="0"/>
              <a:t>conhecemos</a:t>
            </a:r>
            <a:r>
              <a:rPr lang="pt-BR" sz="4000" b="1" dirty="0" smtClean="0"/>
              <a:t> ou não </a:t>
            </a:r>
            <a:r>
              <a:rPr lang="pt-BR" sz="4000" b="1" u="sng" dirty="0" smtClean="0"/>
              <a:t>entendemos</a:t>
            </a:r>
            <a:r>
              <a:rPr lang="pt-BR" sz="4000" b="1" dirty="0" smtClean="0"/>
              <a:t> a Verdade da Palavra, o Espirito pode interceder por nós:</a:t>
            </a:r>
          </a:p>
          <a:p>
            <a:pPr>
              <a:spcBef>
                <a:spcPts val="0"/>
              </a:spcBef>
            </a:pPr>
            <a:r>
              <a:rPr lang="pt-BR" sz="4000" b="1" dirty="0" err="1" smtClean="0"/>
              <a:t>Ex</a:t>
            </a:r>
            <a:r>
              <a:rPr lang="pt-BR" sz="4000" b="1" dirty="0" smtClean="0"/>
              <a:t>: pedimos o que queremos, Deus dá oque precisamos </a:t>
            </a:r>
            <a:r>
              <a:rPr lang="pt-BR" sz="3000" b="1" dirty="0" smtClean="0"/>
              <a:t>(</a:t>
            </a:r>
            <a:r>
              <a:rPr lang="pt-BR" sz="3000" b="1" dirty="0" err="1" smtClean="0"/>
              <a:t>ex</a:t>
            </a:r>
            <a:r>
              <a:rPr lang="pt-BR" sz="3000" b="1" dirty="0" smtClean="0"/>
              <a:t>: Paulo, a graça basta)</a:t>
            </a:r>
          </a:p>
          <a:p>
            <a:pPr>
              <a:spcBef>
                <a:spcPts val="0"/>
              </a:spcBef>
            </a:pPr>
            <a:r>
              <a:rPr lang="pt-BR" sz="4000" b="1" dirty="0" err="1" smtClean="0"/>
              <a:t>Ex</a:t>
            </a:r>
            <a:r>
              <a:rPr lang="pt-BR" sz="4000" b="1" dirty="0" smtClean="0"/>
              <a:t>: sobre o dom da variedade de línguas.</a:t>
            </a:r>
          </a:p>
          <a:p>
            <a:pPr>
              <a:spcBef>
                <a:spcPts val="0"/>
              </a:spcBef>
            </a:pPr>
            <a:r>
              <a:rPr lang="pt-BR" sz="4000" b="1" dirty="0" err="1" smtClean="0"/>
              <a:t>Ex</a:t>
            </a:r>
            <a:r>
              <a:rPr lang="pt-BR" sz="4000" b="1" dirty="0" smtClean="0"/>
              <a:t>: orações “tecnicamente” absurdas podem ser respondidas </a:t>
            </a:r>
            <a:r>
              <a:rPr lang="pt-BR" sz="3000" b="1" dirty="0" smtClean="0"/>
              <a:t>(Firmeza e Cipriano)</a:t>
            </a:r>
          </a:p>
          <a:p>
            <a:pPr marL="0" indent="0">
              <a:spcBef>
                <a:spcPts val="0"/>
              </a:spcBef>
              <a:buNone/>
            </a:pP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53163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1º SEGREDO</a:t>
            </a:r>
            <a:b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pt-BR" sz="8800" b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PERSISTÊNCIA</a:t>
            </a:r>
            <a:endParaRPr lang="pt-BR" sz="8800" b="1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5563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95536" y="188640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b="1" u="sng" dirty="0" smtClean="0">
                <a:hlinkClick r:id="rId3"/>
              </a:rPr>
              <a:t>Lucas 18:1-8</a:t>
            </a:r>
            <a:endParaRPr lang="pt-BR" sz="5400" b="1" u="sng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53988"/>
            <a:ext cx="8640960" cy="648072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pt-BR" sz="3700" b="1" dirty="0"/>
              <a:t>Então Jesus contou aos seus discípulos uma parábola, para </a:t>
            </a:r>
            <a:r>
              <a:rPr lang="pt-BR" sz="3700" b="1" dirty="0" smtClean="0"/>
              <a:t>mostrar-lhes </a:t>
            </a:r>
            <a:r>
              <a:rPr lang="pt-BR" sz="3700" b="1" dirty="0"/>
              <a:t>que eles deviam orar sempre e nunca desanimar. </a:t>
            </a:r>
            <a:endParaRPr lang="pt-BR" sz="3700" b="1" dirty="0" smtClean="0"/>
          </a:p>
          <a:p>
            <a:r>
              <a:rPr lang="pt-BR" sz="3700" b="1" dirty="0" smtClean="0"/>
              <a:t>Ele </a:t>
            </a:r>
            <a:r>
              <a:rPr lang="pt-BR" sz="3700" b="1" dirty="0"/>
              <a:t>disse: "Em certa cidade havia um juiz que não temia a Deus nem se importava com os homens</a:t>
            </a:r>
            <a:r>
              <a:rPr lang="pt-BR" sz="3700" b="1" dirty="0" smtClean="0"/>
              <a:t>.</a:t>
            </a:r>
          </a:p>
          <a:p>
            <a:r>
              <a:rPr lang="pt-BR" sz="3700" b="1" dirty="0" smtClean="0"/>
              <a:t>E </a:t>
            </a:r>
            <a:r>
              <a:rPr lang="pt-BR" sz="3700" b="1" dirty="0"/>
              <a:t>havia naquela cidade uma viúva que se dirigia continuamente a ele, suplicando-lhe: 'Faze-me justiça contra o meu adversário'. </a:t>
            </a:r>
          </a:p>
        </p:txBody>
      </p:sp>
    </p:spTree>
    <p:extLst>
      <p:ext uri="{BB962C8B-B14F-4D97-AF65-F5344CB8AC3E}">
        <p14:creationId xmlns:p14="http://schemas.microsoft.com/office/powerpoint/2010/main" val="170202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395536" y="188640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5400" b="1" u="sng" dirty="0">
                <a:solidFill>
                  <a:prstClr val="black"/>
                </a:solidFill>
                <a:hlinkClick r:id="rId3"/>
              </a:rPr>
              <a:t>Lucas 18:1-8</a:t>
            </a:r>
            <a:endParaRPr lang="pt-BR" sz="5400" b="1" u="sng" dirty="0">
              <a:solidFill>
                <a:prstClr val="black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288000">
              <a:spcBef>
                <a:spcPts val="0"/>
              </a:spcBef>
            </a:pPr>
            <a:r>
              <a:rPr lang="pt-BR" sz="3400" b="1" dirty="0" smtClean="0"/>
              <a:t>Por algum tempo ele se recusou.</a:t>
            </a:r>
          </a:p>
          <a:p>
            <a:pPr marL="288000">
              <a:spcBef>
                <a:spcPts val="0"/>
              </a:spcBef>
            </a:pPr>
            <a:r>
              <a:rPr lang="pt-BR" sz="3400" b="1" dirty="0" smtClean="0"/>
              <a:t>Mas finalmente disse a si mesmo:</a:t>
            </a:r>
          </a:p>
          <a:p>
            <a:pPr marL="288000">
              <a:spcBef>
                <a:spcPts val="0"/>
              </a:spcBef>
            </a:pPr>
            <a:r>
              <a:rPr lang="pt-BR" sz="3400" b="1" dirty="0" smtClean="0"/>
              <a:t>Embora eu não tema a Deus e nem me importe com os homens, esta viúva está me aborrecendo; vou fazer-lhe justiça para que ela não venha mais me importunar.</a:t>
            </a:r>
          </a:p>
          <a:p>
            <a:pPr marL="288000">
              <a:spcBef>
                <a:spcPts val="0"/>
              </a:spcBef>
            </a:pPr>
            <a:r>
              <a:rPr lang="pt-BR" sz="3400" b="1" dirty="0" smtClean="0"/>
              <a:t>E o Senhor continuou: "Ouçam o que diz o juiz injusto.</a:t>
            </a:r>
          </a:p>
          <a:p>
            <a:pPr marL="288000">
              <a:spcBef>
                <a:spcPts val="0"/>
              </a:spcBef>
            </a:pPr>
            <a:r>
              <a:rPr lang="pt-BR" sz="3400" b="1" dirty="0" smtClean="0"/>
              <a:t>Acaso Deus não fará justiça aos seus escolhidos, que clamam a ele dia e noite? Continuará fazendo-os esperar</a:t>
            </a:r>
          </a:p>
          <a:p>
            <a:pPr marL="288000">
              <a:spcBef>
                <a:spcPts val="0"/>
              </a:spcBef>
            </a:pPr>
            <a:r>
              <a:rPr lang="pt-BR" sz="3400" b="1" dirty="0" smtClean="0"/>
              <a:t>Eu digo a vocês: Ele lhes fará justiça e depressa. </a:t>
            </a:r>
          </a:p>
        </p:txBody>
      </p:sp>
    </p:spTree>
    <p:extLst>
      <p:ext uri="{BB962C8B-B14F-4D97-AF65-F5344CB8AC3E}">
        <p14:creationId xmlns:p14="http://schemas.microsoft.com/office/powerpoint/2010/main" val="16963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1161</Words>
  <Application>Microsoft Office PowerPoint</Application>
  <PresentationFormat>Apresentação na tela (4:3)</PresentationFormat>
  <Paragraphs>79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Tema do Office</vt:lpstr>
      <vt:lpstr>1_Tema do Office</vt:lpstr>
      <vt:lpstr>Apresentação do PowerPoint</vt:lpstr>
      <vt:lpstr>*TODA ORAÇÃO É OUVIDA NO CÉU?  **QUALQUER UM PODE ORAR A DEUS?  ***QUANDO UMA ORAÇÃO PODE SER IGNORADA?</vt:lpstr>
      <vt:lpstr>Apresentação do PowerPoint</vt:lpstr>
      <vt:lpstr>Apresentação do PowerPoint</vt:lpstr>
      <vt:lpstr>Apresentação do PowerPoint</vt:lpstr>
      <vt:lpstr>DEUS NÃO LEVA EM CONTA NOSSO TEMPO DE IGNORÂNCIA (AT. 17:30)</vt:lpstr>
      <vt:lpstr>1º SEGREDO   PERSISTÊNCIA</vt:lpstr>
      <vt:lpstr>Apresentação do PowerPoint</vt:lpstr>
      <vt:lpstr>Apresentação do PowerPoint</vt:lpstr>
      <vt:lpstr>PERSISTÊNCIA NÃO É APENAS A INSISTÊNCIA POR UM OBJETIVO, MAS É O COMPROMETIMENTO COM ESTE OBJETIVO</vt:lpstr>
      <vt:lpstr>2ª SEGREDO  RESISTENCIA DIANTE DAS OPOSIÇÕES HUMANAS</vt:lpstr>
      <vt:lpstr>Apresentação do PowerPoint</vt:lpstr>
      <vt:lpstr>OPOSIÇÃO É UM EXERCÍCIO PARA A PACIÊNCIA</vt:lpstr>
      <vt:lpstr>3º SEGREDO  SEJA JUSTO NA ORAÇÃO:  “faze-me justiça contra meu adversário”</vt:lpstr>
      <vt:lpstr>Apresentação do PowerPoint</vt:lpstr>
      <vt:lpstr>Porque a ira do homem não opera a justiça de Deus.  Tg. 1:20</vt:lpstr>
      <vt:lpstr>Apresentação do PowerPoint</vt:lpstr>
      <vt:lpstr>Apresentação do PowerPoint</vt:lpstr>
      <vt:lpstr>5º SEGREDO: INSISTÊNCIA NA ORAÇÃO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Familiar</dc:creator>
  <cp:lastModifiedBy>Familiar</cp:lastModifiedBy>
  <cp:revision>48</cp:revision>
  <dcterms:created xsi:type="dcterms:W3CDTF">2013-04-02T01:57:47Z</dcterms:created>
  <dcterms:modified xsi:type="dcterms:W3CDTF">2013-04-09T22:07:19Z</dcterms:modified>
</cp:coreProperties>
</file>